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sldIdLst>
    <p:sldId id="257" r:id="rId2"/>
    <p:sldId id="256"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AFBD166-1065-42BD-A11A-D2A8728B563A}" type="datetimeFigureOut">
              <a:rPr lang="en-IN" smtClean="0"/>
              <a:t>13-05-2021</a:t>
            </a:fld>
            <a:endParaRPr lang="en-IN"/>
          </a:p>
        </p:txBody>
      </p:sp>
      <p:sp>
        <p:nvSpPr>
          <p:cNvPr id="5" name="Footer Placeholder 4"/>
          <p:cNvSpPr>
            <a:spLocks noGrp="1"/>
          </p:cNvSpPr>
          <p:nvPr>
            <p:ph type="ftr" sz="quarter" idx="11"/>
          </p:nvPr>
        </p:nvSpPr>
        <p:spPr/>
        <p:txBody>
          <a:bodyPr/>
          <a:lstStyle/>
          <a:p>
            <a:endParaRPr lang="en-IN"/>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14F0F795-D3C2-4C03-8209-4B61F74DD073}" type="slidenum">
              <a:rPr lang="en-IN" smtClean="0"/>
              <a:t>‹#›</a:t>
            </a:fld>
            <a:endParaRPr lang="en-IN"/>
          </a:p>
        </p:txBody>
      </p:sp>
    </p:spTree>
    <p:extLst>
      <p:ext uri="{BB962C8B-B14F-4D97-AF65-F5344CB8AC3E}">
        <p14:creationId xmlns:p14="http://schemas.microsoft.com/office/powerpoint/2010/main" val="2117082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FBD166-1065-42BD-A11A-D2A8728B563A}" type="datetimeFigureOut">
              <a:rPr lang="en-IN" smtClean="0"/>
              <a:t>13-05-2021</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4F0F795-D3C2-4C03-8209-4B61F74DD073}" type="slidenum">
              <a:rPr lang="en-IN" smtClean="0"/>
              <a:t>‹#›</a:t>
            </a:fld>
            <a:endParaRPr lang="en-IN"/>
          </a:p>
        </p:txBody>
      </p:sp>
    </p:spTree>
    <p:extLst>
      <p:ext uri="{BB962C8B-B14F-4D97-AF65-F5344CB8AC3E}">
        <p14:creationId xmlns:p14="http://schemas.microsoft.com/office/powerpoint/2010/main" val="16092682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FBD166-1065-42BD-A11A-D2A8728B563A}" type="datetimeFigureOut">
              <a:rPr lang="en-IN" smtClean="0"/>
              <a:t>13-05-2021</a:t>
            </a:fld>
            <a:endParaRPr lang="en-IN"/>
          </a:p>
        </p:txBody>
      </p:sp>
      <p:sp>
        <p:nvSpPr>
          <p:cNvPr id="5" name="Footer Placeholder 4"/>
          <p:cNvSpPr>
            <a:spLocks noGrp="1"/>
          </p:cNvSpPr>
          <p:nvPr>
            <p:ph type="ftr" sz="quarter" idx="11"/>
          </p:nvPr>
        </p:nvSpPr>
        <p:spPr/>
        <p:txBody>
          <a:bodyPr/>
          <a:lstStyle/>
          <a:p>
            <a:endParaRPr lang="en-IN"/>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4F0F795-D3C2-4C03-8209-4B61F74DD073}" type="slidenum">
              <a:rPr lang="en-IN" smtClean="0"/>
              <a:t>‹#›</a:t>
            </a:fld>
            <a:endParaRPr lang="en-IN"/>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1438312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AFBD166-1065-42BD-A11A-D2A8728B563A}" type="datetimeFigureOut">
              <a:rPr lang="en-IN" smtClean="0"/>
              <a:t>13-05-2021</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4F0F795-D3C2-4C03-8209-4B61F74DD073}" type="slidenum">
              <a:rPr lang="en-IN" smtClean="0"/>
              <a:t>‹#›</a:t>
            </a:fld>
            <a:endParaRPr lang="en-IN"/>
          </a:p>
        </p:txBody>
      </p:sp>
    </p:spTree>
    <p:extLst>
      <p:ext uri="{BB962C8B-B14F-4D97-AF65-F5344CB8AC3E}">
        <p14:creationId xmlns:p14="http://schemas.microsoft.com/office/powerpoint/2010/main" val="26783574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AFBD166-1065-42BD-A11A-D2A8728B563A}" type="datetimeFigureOut">
              <a:rPr lang="en-IN" smtClean="0"/>
              <a:t>13-05-2021</a:t>
            </a:fld>
            <a:endParaRPr lang="en-IN"/>
          </a:p>
        </p:txBody>
      </p:sp>
      <p:sp>
        <p:nvSpPr>
          <p:cNvPr id="6" name="Footer Placeholder 5"/>
          <p:cNvSpPr>
            <a:spLocks noGrp="1"/>
          </p:cNvSpPr>
          <p:nvPr>
            <p:ph type="ftr" sz="quarter" idx="11"/>
          </p:nvPr>
        </p:nvSpPr>
        <p:spPr/>
        <p:txBody>
          <a:bodyPr/>
          <a:lstStyle/>
          <a:p>
            <a:endParaRPr lang="en-IN"/>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4F0F795-D3C2-4C03-8209-4B61F74DD073}" type="slidenum">
              <a:rPr lang="en-IN" smtClean="0"/>
              <a:t>‹#›</a:t>
            </a:fld>
            <a:endParaRPr lang="en-IN"/>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233713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DAFBD166-1065-42BD-A11A-D2A8728B563A}" type="datetimeFigureOut">
              <a:rPr lang="en-IN" smtClean="0"/>
              <a:t>13-05-2021</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4F0F795-D3C2-4C03-8209-4B61F74DD073}" type="slidenum">
              <a:rPr lang="en-IN" smtClean="0"/>
              <a:t>‹#›</a:t>
            </a:fld>
            <a:endParaRPr lang="en-IN"/>
          </a:p>
        </p:txBody>
      </p:sp>
    </p:spTree>
    <p:extLst>
      <p:ext uri="{BB962C8B-B14F-4D97-AF65-F5344CB8AC3E}">
        <p14:creationId xmlns:p14="http://schemas.microsoft.com/office/powerpoint/2010/main" val="7360933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FBD166-1065-42BD-A11A-D2A8728B563A}" type="datetimeFigureOut">
              <a:rPr lang="en-IN" smtClean="0"/>
              <a:t>13-05-2021</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4F0F795-D3C2-4C03-8209-4B61F74DD073}" type="slidenum">
              <a:rPr lang="en-IN" smtClean="0"/>
              <a:t>‹#›</a:t>
            </a:fld>
            <a:endParaRPr lang="en-IN"/>
          </a:p>
        </p:txBody>
      </p:sp>
    </p:spTree>
    <p:extLst>
      <p:ext uri="{BB962C8B-B14F-4D97-AF65-F5344CB8AC3E}">
        <p14:creationId xmlns:p14="http://schemas.microsoft.com/office/powerpoint/2010/main" val="17174997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FBD166-1065-42BD-A11A-D2A8728B563A}" type="datetimeFigureOut">
              <a:rPr lang="en-IN" smtClean="0"/>
              <a:t>13-05-2021</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4F0F795-D3C2-4C03-8209-4B61F74DD073}" type="slidenum">
              <a:rPr lang="en-IN" smtClean="0"/>
              <a:t>‹#›</a:t>
            </a:fld>
            <a:endParaRPr lang="en-IN"/>
          </a:p>
        </p:txBody>
      </p:sp>
    </p:spTree>
    <p:extLst>
      <p:ext uri="{BB962C8B-B14F-4D97-AF65-F5344CB8AC3E}">
        <p14:creationId xmlns:p14="http://schemas.microsoft.com/office/powerpoint/2010/main" val="4009409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FBD166-1065-42BD-A11A-D2A8728B563A}" type="datetimeFigureOut">
              <a:rPr lang="en-IN" smtClean="0"/>
              <a:t>13-05-2021</a:t>
            </a:fld>
            <a:endParaRPr lang="en-IN"/>
          </a:p>
        </p:txBody>
      </p:sp>
      <p:sp>
        <p:nvSpPr>
          <p:cNvPr id="5" name="Footer Placeholder 4"/>
          <p:cNvSpPr>
            <a:spLocks noGrp="1"/>
          </p:cNvSpPr>
          <p:nvPr>
            <p:ph type="ftr" sz="quarter" idx="11"/>
          </p:nvPr>
        </p:nvSpPr>
        <p:spPr/>
        <p:txBody>
          <a:bodyPr/>
          <a:lstStyle/>
          <a:p>
            <a:endParaRPr lang="en-IN"/>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4F0F795-D3C2-4C03-8209-4B61F74DD073}" type="slidenum">
              <a:rPr lang="en-IN" smtClean="0"/>
              <a:t>‹#›</a:t>
            </a:fld>
            <a:endParaRPr lang="en-IN"/>
          </a:p>
        </p:txBody>
      </p:sp>
    </p:spTree>
    <p:extLst>
      <p:ext uri="{BB962C8B-B14F-4D97-AF65-F5344CB8AC3E}">
        <p14:creationId xmlns:p14="http://schemas.microsoft.com/office/powerpoint/2010/main" val="30712623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AFBD166-1065-42BD-A11A-D2A8728B563A}" type="datetimeFigureOut">
              <a:rPr lang="en-IN" smtClean="0"/>
              <a:t>13-05-2021</a:t>
            </a:fld>
            <a:endParaRPr lang="en-IN"/>
          </a:p>
        </p:txBody>
      </p:sp>
      <p:sp>
        <p:nvSpPr>
          <p:cNvPr id="5" name="Footer Placeholder 4"/>
          <p:cNvSpPr>
            <a:spLocks noGrp="1"/>
          </p:cNvSpPr>
          <p:nvPr>
            <p:ph type="ftr" sz="quarter" idx="11"/>
          </p:nvPr>
        </p:nvSpPr>
        <p:spPr/>
        <p:txBody>
          <a:bodyPr/>
          <a:lstStyle/>
          <a:p>
            <a:endParaRPr lang="en-IN"/>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14F0F795-D3C2-4C03-8209-4B61F74DD073}" type="slidenum">
              <a:rPr lang="en-IN" smtClean="0"/>
              <a:t>‹#›</a:t>
            </a:fld>
            <a:endParaRPr lang="en-IN"/>
          </a:p>
        </p:txBody>
      </p:sp>
    </p:spTree>
    <p:extLst>
      <p:ext uri="{BB962C8B-B14F-4D97-AF65-F5344CB8AC3E}">
        <p14:creationId xmlns:p14="http://schemas.microsoft.com/office/powerpoint/2010/main" val="15713296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AFBD166-1065-42BD-A11A-D2A8728B563A}" type="datetimeFigureOut">
              <a:rPr lang="en-IN" smtClean="0"/>
              <a:t>13-05-2021</a:t>
            </a:fld>
            <a:endParaRPr lang="en-IN"/>
          </a:p>
        </p:txBody>
      </p:sp>
      <p:sp>
        <p:nvSpPr>
          <p:cNvPr id="6" name="Footer Placeholder 5"/>
          <p:cNvSpPr>
            <a:spLocks noGrp="1"/>
          </p:cNvSpPr>
          <p:nvPr>
            <p:ph type="ftr" sz="quarter" idx="11"/>
          </p:nvPr>
        </p:nvSpPr>
        <p:spPr/>
        <p:txBody>
          <a:bodyPr/>
          <a:lstStyle/>
          <a:p>
            <a:endParaRPr lang="en-IN"/>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14F0F795-D3C2-4C03-8209-4B61F74DD073}" type="slidenum">
              <a:rPr lang="en-IN" smtClean="0"/>
              <a:t>‹#›</a:t>
            </a:fld>
            <a:endParaRPr lang="en-IN"/>
          </a:p>
        </p:txBody>
      </p:sp>
    </p:spTree>
    <p:extLst>
      <p:ext uri="{BB962C8B-B14F-4D97-AF65-F5344CB8AC3E}">
        <p14:creationId xmlns:p14="http://schemas.microsoft.com/office/powerpoint/2010/main" val="2657719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AFBD166-1065-42BD-A11A-D2A8728B563A}" type="datetimeFigureOut">
              <a:rPr lang="en-IN" smtClean="0"/>
              <a:t>13-05-2021</a:t>
            </a:fld>
            <a:endParaRPr lang="en-IN"/>
          </a:p>
        </p:txBody>
      </p:sp>
      <p:sp>
        <p:nvSpPr>
          <p:cNvPr id="8" name="Footer Placeholder 7"/>
          <p:cNvSpPr>
            <a:spLocks noGrp="1"/>
          </p:cNvSpPr>
          <p:nvPr>
            <p:ph type="ftr" sz="quarter" idx="11"/>
          </p:nvPr>
        </p:nvSpPr>
        <p:spPr/>
        <p:txBody>
          <a:bodyPr/>
          <a:lstStyle/>
          <a:p>
            <a:endParaRPr lang="en-IN"/>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14F0F795-D3C2-4C03-8209-4B61F74DD073}" type="slidenum">
              <a:rPr lang="en-IN" smtClean="0"/>
              <a:t>‹#›</a:t>
            </a:fld>
            <a:endParaRPr lang="en-IN"/>
          </a:p>
        </p:txBody>
      </p:sp>
    </p:spTree>
    <p:extLst>
      <p:ext uri="{BB962C8B-B14F-4D97-AF65-F5344CB8AC3E}">
        <p14:creationId xmlns:p14="http://schemas.microsoft.com/office/powerpoint/2010/main" val="3289548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AFBD166-1065-42BD-A11A-D2A8728B563A}" type="datetimeFigureOut">
              <a:rPr lang="en-IN" smtClean="0"/>
              <a:t>13-05-2021</a:t>
            </a:fld>
            <a:endParaRPr lang="en-IN"/>
          </a:p>
        </p:txBody>
      </p:sp>
      <p:sp>
        <p:nvSpPr>
          <p:cNvPr id="4" name="Footer Placeholder 3"/>
          <p:cNvSpPr>
            <a:spLocks noGrp="1"/>
          </p:cNvSpPr>
          <p:nvPr>
            <p:ph type="ftr" sz="quarter" idx="11"/>
          </p:nvPr>
        </p:nvSpPr>
        <p:spPr/>
        <p:txBody>
          <a:bodyPr/>
          <a:lstStyle/>
          <a:p>
            <a:endParaRPr lang="en-IN"/>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4F0F795-D3C2-4C03-8209-4B61F74DD073}" type="slidenum">
              <a:rPr lang="en-IN" smtClean="0"/>
              <a:t>‹#›</a:t>
            </a:fld>
            <a:endParaRPr lang="en-IN"/>
          </a:p>
        </p:txBody>
      </p:sp>
    </p:spTree>
    <p:extLst>
      <p:ext uri="{BB962C8B-B14F-4D97-AF65-F5344CB8AC3E}">
        <p14:creationId xmlns:p14="http://schemas.microsoft.com/office/powerpoint/2010/main" val="13787700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FBD166-1065-42BD-A11A-D2A8728B563A}" type="datetimeFigureOut">
              <a:rPr lang="en-IN" smtClean="0"/>
              <a:t>13-05-2021</a:t>
            </a:fld>
            <a:endParaRPr lang="en-IN"/>
          </a:p>
        </p:txBody>
      </p:sp>
      <p:sp>
        <p:nvSpPr>
          <p:cNvPr id="3" name="Footer Placeholder 2"/>
          <p:cNvSpPr>
            <a:spLocks noGrp="1"/>
          </p:cNvSpPr>
          <p:nvPr>
            <p:ph type="ftr" sz="quarter" idx="11"/>
          </p:nvPr>
        </p:nvSpPr>
        <p:spPr/>
        <p:txBody>
          <a:bodyPr/>
          <a:lstStyle/>
          <a:p>
            <a:endParaRPr lang="en-IN"/>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4F0F795-D3C2-4C03-8209-4B61F74DD073}" type="slidenum">
              <a:rPr lang="en-IN" smtClean="0"/>
              <a:t>‹#›</a:t>
            </a:fld>
            <a:endParaRPr lang="en-IN"/>
          </a:p>
        </p:txBody>
      </p:sp>
    </p:spTree>
    <p:extLst>
      <p:ext uri="{BB962C8B-B14F-4D97-AF65-F5344CB8AC3E}">
        <p14:creationId xmlns:p14="http://schemas.microsoft.com/office/powerpoint/2010/main" val="2636941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FBD166-1065-42BD-A11A-D2A8728B563A}" type="datetimeFigureOut">
              <a:rPr lang="en-IN" smtClean="0"/>
              <a:t>13-05-2021</a:t>
            </a:fld>
            <a:endParaRPr lang="en-IN"/>
          </a:p>
        </p:txBody>
      </p:sp>
      <p:sp>
        <p:nvSpPr>
          <p:cNvPr id="6" name="Footer Placeholder 5"/>
          <p:cNvSpPr>
            <a:spLocks noGrp="1"/>
          </p:cNvSpPr>
          <p:nvPr>
            <p:ph type="ftr" sz="quarter" idx="11"/>
          </p:nvPr>
        </p:nvSpPr>
        <p:spPr/>
        <p:txBody>
          <a:bodyPr/>
          <a:lstStyle/>
          <a:p>
            <a:endParaRPr lang="en-IN"/>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4F0F795-D3C2-4C03-8209-4B61F74DD073}" type="slidenum">
              <a:rPr lang="en-IN" smtClean="0"/>
              <a:t>‹#›</a:t>
            </a:fld>
            <a:endParaRPr lang="en-IN"/>
          </a:p>
        </p:txBody>
      </p:sp>
    </p:spTree>
    <p:extLst>
      <p:ext uri="{BB962C8B-B14F-4D97-AF65-F5344CB8AC3E}">
        <p14:creationId xmlns:p14="http://schemas.microsoft.com/office/powerpoint/2010/main" val="40345404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FBD166-1065-42BD-A11A-D2A8728B563A}" type="datetimeFigureOut">
              <a:rPr lang="en-IN" smtClean="0"/>
              <a:t>13-05-2021</a:t>
            </a:fld>
            <a:endParaRPr lang="en-IN"/>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14F0F795-D3C2-4C03-8209-4B61F74DD073}" type="slidenum">
              <a:rPr lang="en-IN" smtClean="0"/>
              <a:t>‹#›</a:t>
            </a:fld>
            <a:endParaRPr lang="en-IN"/>
          </a:p>
        </p:txBody>
      </p:sp>
    </p:spTree>
    <p:extLst>
      <p:ext uri="{BB962C8B-B14F-4D97-AF65-F5344CB8AC3E}">
        <p14:creationId xmlns:p14="http://schemas.microsoft.com/office/powerpoint/2010/main" val="3866481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AFBD166-1065-42BD-A11A-D2A8728B563A}" type="datetimeFigureOut">
              <a:rPr lang="en-IN" smtClean="0"/>
              <a:t>13-05-2021</a:t>
            </a:fld>
            <a:endParaRPr lang="en-IN"/>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14F0F795-D3C2-4C03-8209-4B61F74DD073}" type="slidenum">
              <a:rPr lang="en-IN" smtClean="0"/>
              <a:t>‹#›</a:t>
            </a:fld>
            <a:endParaRPr lang="en-IN"/>
          </a:p>
        </p:txBody>
      </p:sp>
    </p:spTree>
    <p:extLst>
      <p:ext uri="{BB962C8B-B14F-4D97-AF65-F5344CB8AC3E}">
        <p14:creationId xmlns:p14="http://schemas.microsoft.com/office/powerpoint/2010/main" val="2556990860"/>
      </p:ext>
    </p:extLst>
  </p:cSld>
  <p:clrMap bg1="dk1" tx1="lt1" bg2="dk2" tx2="lt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 id="2147483785" r:id="rId12"/>
    <p:sldLayoutId id="2147483786" r:id="rId13"/>
    <p:sldLayoutId id="2147483787" r:id="rId14"/>
    <p:sldLayoutId id="2147483788" r:id="rId15"/>
    <p:sldLayoutId id="214748378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70073B-694D-47C6-8341-CC92C2C44122}"/>
              </a:ext>
            </a:extLst>
          </p:cNvPr>
          <p:cNvSpPr>
            <a:spLocks noGrp="1"/>
          </p:cNvSpPr>
          <p:nvPr>
            <p:ph type="ctrTitle"/>
          </p:nvPr>
        </p:nvSpPr>
        <p:spPr/>
        <p:txBody>
          <a:bodyPr>
            <a:normAutofit/>
          </a:bodyPr>
          <a:lstStyle/>
          <a:p>
            <a:r>
              <a:rPr lang="en-US" dirty="0">
                <a:latin typeface="Algerian" panose="04020705040A02060702" pitchFamily="82" charset="0"/>
              </a:rPr>
              <a:t>Chapter I</a:t>
            </a:r>
            <a:br>
              <a:rPr lang="en-US" dirty="0">
                <a:latin typeface="Algerian" panose="04020705040A02060702" pitchFamily="82" charset="0"/>
              </a:rPr>
            </a:br>
            <a:r>
              <a:rPr lang="en-US" dirty="0">
                <a:latin typeface="Algerian" panose="04020705040A02060702" pitchFamily="82" charset="0"/>
              </a:rPr>
              <a:t>treasury management</a:t>
            </a:r>
            <a:endParaRPr lang="en-IN" dirty="0">
              <a:latin typeface="Algerian" panose="04020705040A02060702" pitchFamily="82" charset="0"/>
            </a:endParaRPr>
          </a:p>
        </p:txBody>
      </p:sp>
      <p:sp>
        <p:nvSpPr>
          <p:cNvPr id="3" name="Subtitle 2">
            <a:extLst>
              <a:ext uri="{FF2B5EF4-FFF2-40B4-BE49-F238E27FC236}">
                <a16:creationId xmlns:a16="http://schemas.microsoft.com/office/drawing/2014/main" id="{B7ADE198-69ED-4BA9-8567-C928210276DE}"/>
              </a:ext>
            </a:extLst>
          </p:cNvPr>
          <p:cNvSpPr>
            <a:spLocks noGrp="1"/>
          </p:cNvSpPr>
          <p:nvPr>
            <p:ph type="subTitle" idx="1"/>
          </p:nvPr>
        </p:nvSpPr>
        <p:spPr/>
        <p:txBody>
          <a:bodyPr>
            <a:normAutofit fontScale="70000" lnSpcReduction="20000"/>
          </a:bodyPr>
          <a:lstStyle/>
          <a:p>
            <a:pPr algn="r"/>
            <a:r>
              <a:rPr lang="en-US" dirty="0"/>
              <a:t>Ms. </a:t>
            </a:r>
            <a:r>
              <a:rPr lang="en-US" dirty="0" err="1"/>
              <a:t>Dhanashree</a:t>
            </a:r>
            <a:r>
              <a:rPr lang="en-US" dirty="0"/>
              <a:t> M. </a:t>
            </a:r>
            <a:r>
              <a:rPr lang="en-US" dirty="0" err="1"/>
              <a:t>Kini</a:t>
            </a:r>
            <a:endParaRPr lang="en-US" dirty="0"/>
          </a:p>
          <a:p>
            <a:pPr algn="r"/>
            <a:r>
              <a:rPr lang="en-US" dirty="0"/>
              <a:t>Assistant Professor</a:t>
            </a:r>
          </a:p>
          <a:p>
            <a:pPr algn="r"/>
            <a:r>
              <a:rPr lang="en-US" dirty="0"/>
              <a:t>Dr. B. B. hedge First Grade College</a:t>
            </a:r>
          </a:p>
          <a:p>
            <a:pPr algn="r"/>
            <a:r>
              <a:rPr lang="en-US" dirty="0" err="1"/>
              <a:t>Kundapura</a:t>
            </a:r>
            <a:r>
              <a:rPr lang="en-US" dirty="0"/>
              <a:t>.</a:t>
            </a:r>
            <a:endParaRPr lang="en-IN" dirty="0"/>
          </a:p>
        </p:txBody>
      </p:sp>
    </p:spTree>
    <p:extLst>
      <p:ext uri="{BB962C8B-B14F-4D97-AF65-F5344CB8AC3E}">
        <p14:creationId xmlns:p14="http://schemas.microsoft.com/office/powerpoint/2010/main" val="4263862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9FC1BB-09C6-4999-A06F-195445ED1717}"/>
              </a:ext>
            </a:extLst>
          </p:cNvPr>
          <p:cNvSpPr>
            <a:spLocks noGrp="1"/>
          </p:cNvSpPr>
          <p:nvPr>
            <p:ph type="title"/>
          </p:nvPr>
        </p:nvSpPr>
        <p:spPr/>
        <p:txBody>
          <a:bodyPr/>
          <a:lstStyle/>
          <a:p>
            <a:r>
              <a:rPr lang="en-US" dirty="0">
                <a:latin typeface="Algerian" panose="04020705040A02060702" pitchFamily="82" charset="0"/>
                <a:cs typeface="Times New Roman" panose="02020603050405020304" pitchFamily="18" charset="0"/>
              </a:rPr>
              <a:t>Treasury Management:</a:t>
            </a:r>
            <a:endParaRPr lang="en-IN" dirty="0">
              <a:latin typeface="Algerian" panose="04020705040A02060702" pitchFamily="82"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9064C49-C18D-4E12-A25A-FCB0CF72A339}"/>
              </a:ext>
            </a:extLst>
          </p:cNvPr>
          <p:cNvSpPr>
            <a:spLocks noGrp="1"/>
          </p:cNvSpPr>
          <p:nvPr>
            <p:ph idx="1"/>
          </p:nvPr>
        </p:nvSpPr>
        <p:spPr/>
        <p:txBody>
          <a:bodyPr>
            <a:normAutofit/>
          </a:bodyPr>
          <a:lstStyle/>
          <a:p>
            <a:pPr marL="0" indent="0">
              <a:buNone/>
            </a:pPr>
            <a:r>
              <a:rPr lang="en-US" b="1" dirty="0">
                <a:latin typeface="Times New Roman" panose="02020603050405020304" pitchFamily="18" charset="0"/>
                <a:cs typeface="Times New Roman" panose="02020603050405020304" pitchFamily="18" charset="0"/>
              </a:rPr>
              <a:t>Meaning: </a:t>
            </a:r>
            <a:r>
              <a:rPr lang="en-US" dirty="0">
                <a:latin typeface="Times New Roman" panose="02020603050405020304" pitchFamily="18" charset="0"/>
                <a:cs typeface="Times New Roman" panose="02020603050405020304" pitchFamily="18" charset="0"/>
              </a:rPr>
              <a:t>The corporate handling of all financial matters, the generation of external and internal funds of business, the management of currencies and cash flows and the strategies, policies and procedures of corporate finance.</a:t>
            </a:r>
          </a:p>
          <a:p>
            <a:pPr marL="0" indent="0">
              <a:buNone/>
            </a:pPr>
            <a:r>
              <a:rPr lang="en-US" dirty="0">
                <a:latin typeface="Times New Roman" panose="02020603050405020304" pitchFamily="18" charset="0"/>
                <a:cs typeface="Times New Roman" panose="02020603050405020304" pitchFamily="18" charset="0"/>
              </a:rPr>
              <a:t>What treasury management will do??</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Managing cash inflows and outflows.</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Cash flow within firm.</a:t>
            </a:r>
          </a:p>
          <a:p>
            <a:pPr>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Cash balance held by the firm at the point of deficit and surplus cash.</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7413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BAAB7-110B-46E0-9469-B925E4678958}"/>
              </a:ext>
            </a:extLst>
          </p:cNvPr>
          <p:cNvSpPr>
            <a:spLocks noGrp="1"/>
          </p:cNvSpPr>
          <p:nvPr>
            <p:ph type="title"/>
          </p:nvPr>
        </p:nvSpPr>
        <p:spPr/>
        <p:txBody>
          <a:bodyPr/>
          <a:lstStyle/>
          <a:p>
            <a:r>
              <a:rPr lang="en-US" dirty="0"/>
              <a:t>Functions of Treasury of Management:</a:t>
            </a:r>
            <a:endParaRPr lang="en-IN" dirty="0"/>
          </a:p>
        </p:txBody>
      </p:sp>
      <p:sp>
        <p:nvSpPr>
          <p:cNvPr id="3" name="Content Placeholder 2">
            <a:extLst>
              <a:ext uri="{FF2B5EF4-FFF2-40B4-BE49-F238E27FC236}">
                <a16:creationId xmlns:a16="http://schemas.microsoft.com/office/drawing/2014/main" id="{8ACBE020-234A-41A0-9844-1F1655786A8C}"/>
              </a:ext>
            </a:extLst>
          </p:cNvPr>
          <p:cNvSpPr>
            <a:spLocks noGrp="1"/>
          </p:cNvSpPr>
          <p:nvPr>
            <p:ph idx="1"/>
          </p:nvPr>
        </p:nvSpPr>
        <p:spPr/>
        <p:txBody>
          <a:bodyPr>
            <a:normAutofit fontScale="92500" lnSpcReduction="10000"/>
          </a:bodyPr>
          <a:lstStyle/>
          <a:p>
            <a:r>
              <a:rPr lang="en-US" dirty="0"/>
              <a:t>Framing treasury policies</a:t>
            </a:r>
          </a:p>
          <a:p>
            <a:r>
              <a:rPr lang="en-US" dirty="0"/>
              <a:t>Establishing a treasury system</a:t>
            </a:r>
          </a:p>
          <a:p>
            <a:r>
              <a:rPr lang="en-US" dirty="0"/>
              <a:t>Working capital management</a:t>
            </a:r>
          </a:p>
          <a:p>
            <a:r>
              <a:rPr lang="en-US" dirty="0"/>
              <a:t>Remittance of funds</a:t>
            </a:r>
          </a:p>
          <a:p>
            <a:r>
              <a:rPr lang="en-US" dirty="0"/>
              <a:t>Arrangement with bankers</a:t>
            </a:r>
          </a:p>
          <a:p>
            <a:r>
              <a:rPr lang="en-US" dirty="0"/>
              <a:t>Cash management</a:t>
            </a:r>
          </a:p>
          <a:p>
            <a:r>
              <a:rPr lang="en-US" dirty="0"/>
              <a:t>Identification of source of cash</a:t>
            </a:r>
          </a:p>
          <a:p>
            <a:r>
              <a:rPr lang="en-US" dirty="0"/>
              <a:t>Foreign exchange dealing</a:t>
            </a:r>
          </a:p>
          <a:p>
            <a:r>
              <a:rPr lang="en-US" dirty="0"/>
              <a:t>Planning for organic and in organic growth</a:t>
            </a:r>
          </a:p>
          <a:p>
            <a:r>
              <a:rPr lang="en-US" dirty="0"/>
              <a:t>Risk management and derivative.</a:t>
            </a:r>
          </a:p>
          <a:p>
            <a:endParaRPr lang="en-IN" dirty="0"/>
          </a:p>
        </p:txBody>
      </p:sp>
    </p:spTree>
    <p:extLst>
      <p:ext uri="{BB962C8B-B14F-4D97-AF65-F5344CB8AC3E}">
        <p14:creationId xmlns:p14="http://schemas.microsoft.com/office/powerpoint/2010/main" val="28817236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D17C03-C4DC-41CB-9397-32EF1EBECBD9}"/>
              </a:ext>
            </a:extLst>
          </p:cNvPr>
          <p:cNvSpPr>
            <a:spLocks noGrp="1"/>
          </p:cNvSpPr>
          <p:nvPr>
            <p:ph type="title"/>
          </p:nvPr>
        </p:nvSpPr>
        <p:spPr/>
        <p:txBody>
          <a:bodyPr/>
          <a:lstStyle/>
          <a:p>
            <a:r>
              <a:rPr lang="en-US" dirty="0"/>
              <a:t>Types of Treasury Management:</a:t>
            </a:r>
            <a:endParaRPr lang="en-IN" dirty="0"/>
          </a:p>
        </p:txBody>
      </p:sp>
      <p:sp>
        <p:nvSpPr>
          <p:cNvPr id="3" name="Content Placeholder 2">
            <a:extLst>
              <a:ext uri="{FF2B5EF4-FFF2-40B4-BE49-F238E27FC236}">
                <a16:creationId xmlns:a16="http://schemas.microsoft.com/office/drawing/2014/main" id="{598C53E9-566D-47A0-8ACB-1D35060BDC99}"/>
              </a:ext>
            </a:extLst>
          </p:cNvPr>
          <p:cNvSpPr>
            <a:spLocks noGrp="1"/>
          </p:cNvSpPr>
          <p:nvPr>
            <p:ph idx="1"/>
          </p:nvPr>
        </p:nvSpPr>
        <p:spPr/>
        <p:txBody>
          <a:bodyPr/>
          <a:lstStyle/>
          <a:p>
            <a:pPr marL="514350" indent="-514350">
              <a:buFont typeface="+mj-lt"/>
              <a:buAutoNum type="arabicPeriod"/>
            </a:pPr>
            <a:r>
              <a:rPr lang="en-US" dirty="0"/>
              <a:t>Centralized treasury management</a:t>
            </a:r>
          </a:p>
          <a:p>
            <a:pPr marL="514350" indent="-514350">
              <a:buFont typeface="+mj-lt"/>
              <a:buAutoNum type="arabicPeriod"/>
            </a:pPr>
            <a:r>
              <a:rPr lang="en-US" dirty="0"/>
              <a:t>Decentralized treasury management </a:t>
            </a:r>
            <a:endParaRPr lang="en-IN" dirty="0"/>
          </a:p>
        </p:txBody>
      </p:sp>
    </p:spTree>
    <p:extLst>
      <p:ext uri="{BB962C8B-B14F-4D97-AF65-F5344CB8AC3E}">
        <p14:creationId xmlns:p14="http://schemas.microsoft.com/office/powerpoint/2010/main" val="5983196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E2270-E333-46EE-8B6E-0F5D3ADDD066}"/>
              </a:ext>
            </a:extLst>
          </p:cNvPr>
          <p:cNvSpPr>
            <a:spLocks noGrp="1"/>
          </p:cNvSpPr>
          <p:nvPr>
            <p:ph type="title"/>
          </p:nvPr>
        </p:nvSpPr>
        <p:spPr/>
        <p:txBody>
          <a:bodyPr/>
          <a:lstStyle/>
          <a:p>
            <a:r>
              <a:rPr lang="en-US" dirty="0"/>
              <a:t>Centralized treasury management:</a:t>
            </a:r>
            <a:endParaRPr lang="en-IN" dirty="0"/>
          </a:p>
        </p:txBody>
      </p:sp>
      <p:sp>
        <p:nvSpPr>
          <p:cNvPr id="3" name="Content Placeholder 2">
            <a:extLst>
              <a:ext uri="{FF2B5EF4-FFF2-40B4-BE49-F238E27FC236}">
                <a16:creationId xmlns:a16="http://schemas.microsoft.com/office/drawing/2014/main" id="{2FD04C2E-0F21-4AF5-A0BD-CF6EE95FF6E1}"/>
              </a:ext>
            </a:extLst>
          </p:cNvPr>
          <p:cNvSpPr>
            <a:spLocks noGrp="1"/>
          </p:cNvSpPr>
          <p:nvPr>
            <p:ph idx="1"/>
          </p:nvPr>
        </p:nvSpPr>
        <p:spPr/>
        <p:txBody>
          <a:bodyPr/>
          <a:lstStyle/>
          <a:p>
            <a:r>
              <a:rPr lang="en-US" dirty="0"/>
              <a:t>Cash management is done in the head office or administrative office.</a:t>
            </a:r>
            <a:endParaRPr lang="en-IN" dirty="0"/>
          </a:p>
        </p:txBody>
      </p:sp>
    </p:spTree>
    <p:extLst>
      <p:ext uri="{BB962C8B-B14F-4D97-AF65-F5344CB8AC3E}">
        <p14:creationId xmlns:p14="http://schemas.microsoft.com/office/powerpoint/2010/main" val="3367097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9551C-12E6-4641-B098-6BB4CB00E2AD}"/>
              </a:ext>
            </a:extLst>
          </p:cNvPr>
          <p:cNvSpPr>
            <a:spLocks noGrp="1"/>
          </p:cNvSpPr>
          <p:nvPr>
            <p:ph type="title"/>
          </p:nvPr>
        </p:nvSpPr>
        <p:spPr/>
        <p:txBody>
          <a:bodyPr/>
          <a:lstStyle/>
          <a:p>
            <a:r>
              <a:rPr lang="en-US" dirty="0"/>
              <a:t>Decentralized treasury management:</a:t>
            </a:r>
            <a:endParaRPr lang="en-IN" dirty="0"/>
          </a:p>
        </p:txBody>
      </p:sp>
      <p:sp>
        <p:nvSpPr>
          <p:cNvPr id="3" name="Content Placeholder 2">
            <a:extLst>
              <a:ext uri="{FF2B5EF4-FFF2-40B4-BE49-F238E27FC236}">
                <a16:creationId xmlns:a16="http://schemas.microsoft.com/office/drawing/2014/main" id="{0775384B-DEA8-499E-96E3-38E92F1F1451}"/>
              </a:ext>
            </a:extLst>
          </p:cNvPr>
          <p:cNvSpPr>
            <a:spLocks noGrp="1"/>
          </p:cNvSpPr>
          <p:nvPr>
            <p:ph idx="1"/>
          </p:nvPr>
        </p:nvSpPr>
        <p:spPr/>
        <p:txBody>
          <a:bodyPr/>
          <a:lstStyle/>
          <a:p>
            <a:r>
              <a:rPr lang="en-US" dirty="0"/>
              <a:t>Cash management is done independently in every location.</a:t>
            </a:r>
            <a:endParaRPr lang="en-IN" dirty="0"/>
          </a:p>
        </p:txBody>
      </p:sp>
    </p:spTree>
    <p:extLst>
      <p:ext uri="{BB962C8B-B14F-4D97-AF65-F5344CB8AC3E}">
        <p14:creationId xmlns:p14="http://schemas.microsoft.com/office/powerpoint/2010/main" val="12546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A0E12-165A-4DC2-8FD5-C90246C71E67}"/>
              </a:ext>
            </a:extLst>
          </p:cNvPr>
          <p:cNvSpPr>
            <a:spLocks noGrp="1"/>
          </p:cNvSpPr>
          <p:nvPr>
            <p:ph type="title"/>
          </p:nvPr>
        </p:nvSpPr>
        <p:spPr>
          <a:xfrm>
            <a:off x="1913207" y="624110"/>
            <a:ext cx="9591406" cy="740456"/>
          </a:xfrm>
        </p:spPr>
        <p:txBody>
          <a:bodyPr/>
          <a:lstStyle/>
          <a:p>
            <a:r>
              <a:rPr lang="en-US" dirty="0"/>
              <a:t>Reasons for Cash Flow Problems:</a:t>
            </a:r>
            <a:endParaRPr lang="en-IN" dirty="0"/>
          </a:p>
        </p:txBody>
      </p:sp>
      <p:sp>
        <p:nvSpPr>
          <p:cNvPr id="3" name="Content Placeholder 2">
            <a:extLst>
              <a:ext uri="{FF2B5EF4-FFF2-40B4-BE49-F238E27FC236}">
                <a16:creationId xmlns:a16="http://schemas.microsoft.com/office/drawing/2014/main" id="{14139405-AB14-47A5-9869-AC13277F39D8}"/>
              </a:ext>
            </a:extLst>
          </p:cNvPr>
          <p:cNvSpPr>
            <a:spLocks noGrp="1"/>
          </p:cNvSpPr>
          <p:nvPr>
            <p:ph idx="1"/>
          </p:nvPr>
        </p:nvSpPr>
        <p:spPr>
          <a:xfrm>
            <a:off x="1913206" y="1364566"/>
            <a:ext cx="9591406" cy="5064369"/>
          </a:xfrm>
        </p:spPr>
        <p:txBody>
          <a:bodyPr>
            <a:noAutofit/>
          </a:bodyPr>
          <a:lstStyle/>
          <a:p>
            <a:pPr>
              <a:buFont typeface="Wingdings" panose="05000000000000000000" pitchFamily="2" charset="2"/>
              <a:buChar char="q"/>
            </a:pPr>
            <a:r>
              <a:rPr lang="en-US" sz="2400" dirty="0"/>
              <a:t>Cost of Inputs.</a:t>
            </a:r>
          </a:p>
          <a:p>
            <a:pPr>
              <a:buFont typeface="Wingdings" panose="05000000000000000000" pitchFamily="2" charset="2"/>
              <a:buChar char="q"/>
            </a:pPr>
            <a:r>
              <a:rPr lang="en-US" sz="2400" dirty="0"/>
              <a:t>Operating losses </a:t>
            </a:r>
          </a:p>
          <a:p>
            <a:pPr>
              <a:buFont typeface="Wingdings" panose="05000000000000000000" pitchFamily="2" charset="2"/>
              <a:buChar char="q"/>
            </a:pPr>
            <a:r>
              <a:rPr lang="en-US" sz="2400" dirty="0"/>
              <a:t>Capital Expenditure</a:t>
            </a:r>
          </a:p>
          <a:p>
            <a:pPr>
              <a:buFont typeface="Wingdings" panose="05000000000000000000" pitchFamily="2" charset="2"/>
              <a:buChar char="q"/>
            </a:pPr>
            <a:r>
              <a:rPr lang="en-US" sz="2400" dirty="0"/>
              <a:t>Mercurial Demand</a:t>
            </a:r>
          </a:p>
          <a:p>
            <a:pPr>
              <a:buFont typeface="Wingdings" panose="05000000000000000000" pitchFamily="2" charset="2"/>
              <a:buChar char="q"/>
            </a:pPr>
            <a:r>
              <a:rPr lang="en-US" sz="2400" dirty="0"/>
              <a:t>Growth oriented Promoters</a:t>
            </a:r>
          </a:p>
          <a:p>
            <a:pPr>
              <a:buFont typeface="Wingdings" panose="05000000000000000000" pitchFamily="2" charset="2"/>
              <a:buChar char="q"/>
            </a:pPr>
            <a:r>
              <a:rPr lang="en-US" sz="2400" dirty="0"/>
              <a:t>Difficult inventory Management</a:t>
            </a:r>
          </a:p>
          <a:p>
            <a:pPr>
              <a:buFont typeface="Wingdings" panose="05000000000000000000" pitchFamily="2" charset="2"/>
              <a:buChar char="q"/>
            </a:pPr>
            <a:r>
              <a:rPr lang="en-US" sz="2400" dirty="0"/>
              <a:t>Poor quality of accounts receivable</a:t>
            </a:r>
          </a:p>
          <a:p>
            <a:pPr>
              <a:buFont typeface="Wingdings" panose="05000000000000000000" pitchFamily="2" charset="2"/>
              <a:buChar char="q"/>
            </a:pPr>
            <a:r>
              <a:rPr lang="en-US" sz="2400" dirty="0"/>
              <a:t>Tax implication </a:t>
            </a:r>
          </a:p>
          <a:p>
            <a:pPr>
              <a:buFont typeface="Wingdings" panose="05000000000000000000" pitchFamily="2" charset="2"/>
              <a:buChar char="q"/>
            </a:pPr>
            <a:r>
              <a:rPr lang="en-US" sz="2400" dirty="0"/>
              <a:t>Dividend policy</a:t>
            </a:r>
          </a:p>
          <a:p>
            <a:pPr>
              <a:buFont typeface="Wingdings" panose="05000000000000000000" pitchFamily="2" charset="2"/>
              <a:buChar char="q"/>
            </a:pPr>
            <a:r>
              <a:rPr lang="en-US" sz="2400" dirty="0"/>
              <a:t>Seasonal operations.</a:t>
            </a:r>
          </a:p>
          <a:p>
            <a:pPr marL="0" indent="0">
              <a:buNone/>
            </a:pPr>
            <a:endParaRPr lang="en-IN" sz="2400" dirty="0"/>
          </a:p>
        </p:txBody>
      </p:sp>
    </p:spTree>
    <p:extLst>
      <p:ext uri="{BB962C8B-B14F-4D97-AF65-F5344CB8AC3E}">
        <p14:creationId xmlns:p14="http://schemas.microsoft.com/office/powerpoint/2010/main" val="2593617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A82589-7054-42BE-80FD-8629D8599DE9}"/>
              </a:ext>
            </a:extLst>
          </p:cNvPr>
          <p:cNvSpPr>
            <a:spLocks noGrp="1"/>
          </p:cNvSpPr>
          <p:nvPr>
            <p:ph type="title"/>
          </p:nvPr>
        </p:nvSpPr>
        <p:spPr>
          <a:xfrm>
            <a:off x="2592925" y="624110"/>
            <a:ext cx="8911687" cy="698253"/>
          </a:xfrm>
        </p:spPr>
        <p:txBody>
          <a:bodyPr/>
          <a:lstStyle/>
          <a:p>
            <a:r>
              <a:rPr lang="en-US" b="1" dirty="0">
                <a:effectLst>
                  <a:outerShdw blurRad="38100" dist="38100" dir="2700000" algn="tl">
                    <a:srgbClr val="000000">
                      <a:alpha val="43137"/>
                    </a:srgbClr>
                  </a:outerShdw>
                </a:effectLst>
              </a:rPr>
              <a:t>Effects of Cash Deficits:</a:t>
            </a:r>
            <a:endParaRPr lang="en-IN" b="1" dirty="0">
              <a:effectLst>
                <a:outerShdw blurRad="38100" dist="38100" dir="2700000" algn="tl">
                  <a:srgbClr val="000000">
                    <a:alpha val="43137"/>
                  </a:srgbClr>
                </a:outerShdw>
              </a:effectLst>
            </a:endParaRPr>
          </a:p>
        </p:txBody>
      </p:sp>
      <p:sp>
        <p:nvSpPr>
          <p:cNvPr id="3" name="Content Placeholder 2">
            <a:extLst>
              <a:ext uri="{FF2B5EF4-FFF2-40B4-BE49-F238E27FC236}">
                <a16:creationId xmlns:a16="http://schemas.microsoft.com/office/drawing/2014/main" id="{58B9C463-8447-4A99-AE10-0F9A6333B43B}"/>
              </a:ext>
            </a:extLst>
          </p:cNvPr>
          <p:cNvSpPr>
            <a:spLocks noGrp="1"/>
          </p:cNvSpPr>
          <p:nvPr>
            <p:ph idx="1"/>
          </p:nvPr>
        </p:nvSpPr>
        <p:spPr>
          <a:xfrm>
            <a:off x="2447778" y="1730326"/>
            <a:ext cx="9369084" cy="4403188"/>
          </a:xfrm>
        </p:spPr>
        <p:txBody>
          <a:bodyPr>
            <a:noAutofit/>
          </a:bodyPr>
          <a:lstStyle/>
          <a:p>
            <a:pPr>
              <a:buFont typeface="Wingdings" panose="05000000000000000000" pitchFamily="2" charset="2"/>
              <a:buChar char="v"/>
            </a:pPr>
            <a:r>
              <a:rPr lang="en-US" sz="4000" dirty="0"/>
              <a:t>Impairment of image</a:t>
            </a:r>
          </a:p>
          <a:p>
            <a:pPr>
              <a:buFont typeface="Wingdings" panose="05000000000000000000" pitchFamily="2" charset="2"/>
              <a:buChar char="v"/>
            </a:pPr>
            <a:r>
              <a:rPr lang="en-US" sz="4000" dirty="0"/>
              <a:t>Distress sale</a:t>
            </a:r>
          </a:p>
          <a:p>
            <a:pPr>
              <a:buFont typeface="Wingdings" panose="05000000000000000000" pitchFamily="2" charset="2"/>
              <a:buChar char="v"/>
            </a:pPr>
            <a:r>
              <a:rPr lang="en-US" sz="4000" dirty="0"/>
              <a:t>Emergency raising of finance</a:t>
            </a:r>
          </a:p>
          <a:p>
            <a:pPr>
              <a:buFont typeface="Wingdings" panose="05000000000000000000" pitchFamily="2" charset="2"/>
              <a:buChar char="v"/>
            </a:pPr>
            <a:r>
              <a:rPr lang="en-US" sz="4000" dirty="0"/>
              <a:t>Restrictions on operations</a:t>
            </a:r>
          </a:p>
          <a:p>
            <a:pPr>
              <a:buFont typeface="Wingdings" panose="05000000000000000000" pitchFamily="2" charset="2"/>
              <a:buChar char="v"/>
            </a:pPr>
            <a:r>
              <a:rPr lang="en-US" sz="4000" dirty="0"/>
              <a:t>Inability to take up projects</a:t>
            </a:r>
          </a:p>
          <a:p>
            <a:pPr>
              <a:buFont typeface="Wingdings" panose="05000000000000000000" pitchFamily="2" charset="2"/>
              <a:buChar char="v"/>
            </a:pPr>
            <a:r>
              <a:rPr lang="en-US" sz="4000" dirty="0"/>
              <a:t>Assets sale</a:t>
            </a:r>
          </a:p>
          <a:p>
            <a:pPr marL="0" indent="0">
              <a:buNone/>
            </a:pPr>
            <a:endParaRPr lang="en-IN" sz="4000" dirty="0"/>
          </a:p>
        </p:txBody>
      </p:sp>
    </p:spTree>
    <p:extLst>
      <p:ext uri="{BB962C8B-B14F-4D97-AF65-F5344CB8AC3E}">
        <p14:creationId xmlns:p14="http://schemas.microsoft.com/office/powerpoint/2010/main" val="8601951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6BE35-139A-4A51-A2F8-26C9C240A5DE}"/>
              </a:ext>
            </a:extLst>
          </p:cNvPr>
          <p:cNvSpPr>
            <a:spLocks noGrp="1"/>
          </p:cNvSpPr>
          <p:nvPr>
            <p:ph type="title"/>
          </p:nvPr>
        </p:nvSpPr>
        <p:spPr/>
        <p:txBody>
          <a:bodyPr/>
          <a:lstStyle/>
          <a:p>
            <a:r>
              <a:rPr lang="en-US" dirty="0"/>
              <a:t> METHODS OF IMPROVING THE LIQUIDITY</a:t>
            </a:r>
            <a:endParaRPr lang="en-IN" dirty="0"/>
          </a:p>
        </p:txBody>
      </p:sp>
      <p:sp>
        <p:nvSpPr>
          <p:cNvPr id="3" name="Content Placeholder 2">
            <a:extLst>
              <a:ext uri="{FF2B5EF4-FFF2-40B4-BE49-F238E27FC236}">
                <a16:creationId xmlns:a16="http://schemas.microsoft.com/office/drawing/2014/main" id="{34DD1BE6-31F3-4836-ABD5-6A88E8D8E8BC}"/>
              </a:ext>
            </a:extLst>
          </p:cNvPr>
          <p:cNvSpPr>
            <a:spLocks noGrp="1"/>
          </p:cNvSpPr>
          <p:nvPr>
            <p:ph idx="1"/>
          </p:nvPr>
        </p:nvSpPr>
        <p:spPr/>
        <p:txBody>
          <a:bodyPr>
            <a:normAutofit lnSpcReduction="10000"/>
          </a:bodyPr>
          <a:lstStyle/>
          <a:p>
            <a:r>
              <a:rPr lang="en-US" sz="2400" dirty="0"/>
              <a:t>Good inventory management</a:t>
            </a:r>
          </a:p>
          <a:p>
            <a:r>
              <a:rPr lang="en-US" sz="2400" dirty="0"/>
              <a:t>Rapid stock turnover</a:t>
            </a:r>
          </a:p>
          <a:p>
            <a:r>
              <a:rPr lang="en-US" sz="2400" dirty="0"/>
              <a:t>Better accounts receivable management</a:t>
            </a:r>
          </a:p>
          <a:p>
            <a:r>
              <a:rPr lang="en-US" sz="2400" dirty="0"/>
              <a:t>Disposal of unnecessary assets</a:t>
            </a:r>
          </a:p>
          <a:p>
            <a:r>
              <a:rPr lang="en-US" sz="2400" dirty="0"/>
              <a:t>Sale of loss making divisions and brands</a:t>
            </a:r>
          </a:p>
          <a:p>
            <a:r>
              <a:rPr lang="en-US" sz="2400" dirty="0"/>
              <a:t>Conversion of debt onto shares.</a:t>
            </a:r>
          </a:p>
          <a:p>
            <a:r>
              <a:rPr lang="en-US" sz="2400" dirty="0"/>
              <a:t>Becoming a growth oriented companies.</a:t>
            </a:r>
          </a:p>
          <a:p>
            <a:r>
              <a:rPr lang="en-US" sz="2400" dirty="0"/>
              <a:t>Dealer deposit or customer deposit.</a:t>
            </a:r>
          </a:p>
          <a:p>
            <a:endParaRPr lang="en-US" dirty="0"/>
          </a:p>
        </p:txBody>
      </p:sp>
    </p:spTree>
    <p:extLst>
      <p:ext uri="{BB962C8B-B14F-4D97-AF65-F5344CB8AC3E}">
        <p14:creationId xmlns:p14="http://schemas.microsoft.com/office/powerpoint/2010/main" val="126747737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C333A"/>
      </a:dk2>
      <a:lt2>
        <a:srgbClr val="D6ECED"/>
      </a:lt2>
      <a:accent1>
        <a:srgbClr val="DE32DE"/>
      </a:accent1>
      <a:accent2>
        <a:srgbClr val="F42B8A"/>
      </a:accent2>
      <a:accent3>
        <a:srgbClr val="349FE7"/>
      </a:accent3>
      <a:accent4>
        <a:srgbClr val="565FF8"/>
      </a:accent4>
      <a:accent5>
        <a:srgbClr val="876BE7"/>
      </a:accent5>
      <a:accent6>
        <a:srgbClr val="F268C2"/>
      </a:accent6>
      <a:hlink>
        <a:srgbClr val="F55CF9"/>
      </a:hlink>
      <a:folHlink>
        <a:srgbClr val="E8A0EE"/>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docProps/app.xml><?xml version="1.0" encoding="utf-8"?>
<Properties xmlns="http://schemas.openxmlformats.org/officeDocument/2006/extended-properties" xmlns:vt="http://schemas.openxmlformats.org/officeDocument/2006/docPropsVTypes">
  <Template>Wisp</Template>
  <TotalTime>123</TotalTime>
  <Words>285</Words>
  <Application>Microsoft Office PowerPoint</Application>
  <PresentationFormat>Widescreen</PresentationFormat>
  <Paragraphs>56</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Algerian</vt:lpstr>
      <vt:lpstr>Arial</vt:lpstr>
      <vt:lpstr>Century Gothic</vt:lpstr>
      <vt:lpstr>Times New Roman</vt:lpstr>
      <vt:lpstr>Wingdings</vt:lpstr>
      <vt:lpstr>Wingdings 3</vt:lpstr>
      <vt:lpstr>Wisp</vt:lpstr>
      <vt:lpstr>Chapter I treasury management</vt:lpstr>
      <vt:lpstr>Treasury Management:</vt:lpstr>
      <vt:lpstr>Functions of Treasury of Management:</vt:lpstr>
      <vt:lpstr>Types of Treasury Management:</vt:lpstr>
      <vt:lpstr>Centralized treasury management:</vt:lpstr>
      <vt:lpstr>Decentralized treasury management:</vt:lpstr>
      <vt:lpstr>Reasons for Cash Flow Problems:</vt:lpstr>
      <vt:lpstr>Effects of Cash Deficits:</vt:lpstr>
      <vt:lpstr> METHODS OF IMPROVING THE LIQUIDITY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I treasury management</dc:title>
  <dc:creator>user</dc:creator>
  <cp:lastModifiedBy>user</cp:lastModifiedBy>
  <cp:revision>13</cp:revision>
  <dcterms:created xsi:type="dcterms:W3CDTF">2021-05-06T12:45:52Z</dcterms:created>
  <dcterms:modified xsi:type="dcterms:W3CDTF">2021-05-13T10:15:29Z</dcterms:modified>
</cp:coreProperties>
</file>